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66" r:id="rId6"/>
    <p:sldId id="267" r:id="rId7"/>
    <p:sldId id="268" r:id="rId8"/>
    <p:sldId id="258" r:id="rId9"/>
    <p:sldId id="259" r:id="rId10"/>
    <p:sldId id="260" r:id="rId11"/>
    <p:sldId id="278" r:id="rId12"/>
    <p:sldId id="261" r:id="rId13"/>
    <p:sldId id="262" r:id="rId14"/>
    <p:sldId id="263" r:id="rId15"/>
    <p:sldId id="264" r:id="rId16"/>
    <p:sldId id="277" r:id="rId17"/>
    <p:sldId id="265" r:id="rId18"/>
  </p:sldIdLst>
  <p:sldSz cx="9144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Shape 3"/>
          <p:cNvSpPr/>
          <p:nvPr>
            <p:ph type="sldImg" idx="2"/>
          </p:nvPr>
        </p:nvSpPr>
        <p:spPr>
          <a:xfrm>
            <a:off x="381300" y="685800"/>
            <a:ext cx="6096075" cy="3429000"/>
          </a:xfrm>
          <a:custGeom>
            <a:avLst/>
            <a:gdLst/>
            <a:ahLst/>
            <a:cxnLst/>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bg1="lt1" tx1="dk1" bg2="dk2" tx2="lt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Shape 51"/>
          <p:cNvSpPr/>
          <p:nvPr>
            <p:ph type="sldImg" idx="2"/>
          </p:nvPr>
        </p:nvSpPr>
        <p:spPr>
          <a:xfrm>
            <a:off x="381300" y="685800"/>
            <a:ext cx="6096075" cy="3429000"/>
          </a:xfrm>
          <a:custGeom>
            <a:avLst/>
            <a:gdLst/>
            <a:ahLst/>
            <a:cxnLst/>
            <a:pathLst>
              <a:path w="120000" h="120000" extrusionOk="0">
                <a:moveTo>
                  <a:pt x="0" y="0"/>
                </a:moveTo>
                <a:lnTo>
                  <a:pt x="120000" y="0"/>
                </a:lnTo>
                <a:lnTo>
                  <a:pt x="120000" y="120000"/>
                </a:lnTo>
                <a:lnTo>
                  <a:pt x="0" y="120000"/>
                </a:lnTo>
                <a:close/>
              </a:path>
            </a:pathLst>
          </a:custGeom>
        </p:spPr>
      </p:sp>
      <p:sp>
        <p:nvSpPr>
          <p:cNvPr id="52" name="Shape 52"/>
          <p:cNvSpPr txBox="1"/>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5" name="Shape 105"/>
        <p:cNvGrpSpPr/>
        <p:nvPr/>
      </p:nvGrpSpPr>
      <p:grpSpPr>
        <a:xfrm>
          <a:off x="0" y="0"/>
          <a:ext cx="0" cy="0"/>
          <a:chOff x="0" y="0"/>
          <a:chExt cx="0" cy="0"/>
        </a:xfrm>
      </p:grpSpPr>
      <p:sp>
        <p:nvSpPr>
          <p:cNvPr id="106" name="Shape 106"/>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107" name="Shape 107"/>
          <p:cNvSpPr txBox="1"/>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 name="Shape 56"/>
        <p:cNvGrpSpPr/>
        <p:nvPr/>
      </p:nvGrpSpPr>
      <p:grpSpPr>
        <a:xfrm>
          <a:off x="0" y="0"/>
          <a:ext cx="0" cy="0"/>
          <a:chOff x="0" y="0"/>
          <a:chExt cx="0" cy="0"/>
        </a:xfrm>
      </p:grpSpPr>
      <p:sp>
        <p:nvSpPr>
          <p:cNvPr id="57" name="Shape 57"/>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58" name="Shape 58"/>
          <p:cNvSpPr txBox="1"/>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 name="Shape 63"/>
        <p:cNvGrpSpPr/>
        <p:nvPr/>
      </p:nvGrpSpPr>
      <p:grpSpPr>
        <a:xfrm>
          <a:off x="0" y="0"/>
          <a:ext cx="0" cy="0"/>
          <a:chOff x="0" y="0"/>
          <a:chExt cx="0" cy="0"/>
        </a:xfrm>
      </p:grpSpPr>
      <p:sp>
        <p:nvSpPr>
          <p:cNvPr id="64" name="Shape 64"/>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65" name="Shape 65"/>
          <p:cNvSpPr txBox="1"/>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sz="950">
                <a:solidFill>
                  <a:srgbClr val="2D2D2D"/>
                </a:solidFill>
                <a:latin typeface="Verdana" panose="020B0604030504040204"/>
                <a:ea typeface="Verdana" panose="020B0604030504040204"/>
                <a:cs typeface="Verdana" panose="020B0604030504040204"/>
                <a:sym typeface="Verdana" panose="020B0604030504040204"/>
              </a:rPr>
              <a:t>on-going conflict in Darfur, Sudan was declared “genocide” by United States Secretary of State Colin Powell on </a:t>
            </a:r>
            <a:r>
              <a:rPr lang="en-GB" sz="950" b="1">
                <a:solidFill>
                  <a:srgbClr val="2D2D2D"/>
                </a:solidFill>
                <a:latin typeface="Verdana" panose="020B0604030504040204"/>
                <a:ea typeface="Verdana" panose="020B0604030504040204"/>
                <a:cs typeface="Verdana" panose="020B0604030504040204"/>
                <a:sym typeface="Verdana" panose="020B0604030504040204"/>
              </a:rPr>
              <a:t>September 9, 2004</a:t>
            </a:r>
            <a:r>
              <a:rPr lang="en-GB" sz="950">
                <a:solidFill>
                  <a:srgbClr val="2D2D2D"/>
                </a:solidFill>
                <a:latin typeface="Verdana" panose="020B0604030504040204"/>
                <a:ea typeface="Verdana" panose="020B0604030504040204"/>
                <a:cs typeface="Verdana" panose="020B0604030504040204"/>
                <a:sym typeface="Verdana" panose="020B0604030504040204"/>
              </a:rPr>
              <a:t>, in testimony before the Senate Foreign Relations Committee</a:t>
            </a:r>
            <a:endParaRPr lang="en-GB" sz="950">
              <a:solidFill>
                <a:srgbClr val="2D2D2D"/>
              </a:solidFill>
              <a:latin typeface="Verdana" panose="020B0604030504040204"/>
              <a:ea typeface="Verdana" panose="020B0604030504040204"/>
              <a:cs typeface="Verdana" panose="020B0604030504040204"/>
              <a:sym typeface="Verdana" panose="020B0604030504040204"/>
            </a:endParaRPr>
          </a:p>
          <a:p>
            <a:pPr lvl="0">
              <a:spcBef>
                <a:spcPts val="0"/>
              </a:spcBef>
              <a:buNone/>
            </a:pPr>
            <a:endParaRPr sz="950">
              <a:solidFill>
                <a:srgbClr val="2D2D2D"/>
              </a:solidFill>
              <a:latin typeface="Verdana" panose="020B0604030504040204"/>
              <a:ea typeface="Verdana" panose="020B0604030504040204"/>
              <a:cs typeface="Verdana" panose="020B0604030504040204"/>
              <a:sym typeface="Verdana" panose="020B0604030504040204"/>
            </a:endParaRPr>
          </a:p>
          <a:p>
            <a:pPr lvl="0">
              <a:spcBef>
                <a:spcPts val="0"/>
              </a:spcBef>
              <a:buNone/>
            </a:pPr>
            <a:r>
              <a:rPr lang="en-GB" sz="950">
                <a:solidFill>
                  <a:srgbClr val="2D2D2D"/>
                </a:solidFill>
                <a:latin typeface="Verdana" panose="020B0604030504040204"/>
                <a:ea typeface="Verdana" panose="020B0604030504040204"/>
                <a:cs typeface="Verdana" panose="020B0604030504040204"/>
                <a:sym typeface="Verdana" panose="020B0604030504040204"/>
              </a:rPr>
              <a:t>IN DETAIL:</a:t>
            </a:r>
            <a:endParaRPr lang="en-GB" sz="950">
              <a:solidFill>
                <a:srgbClr val="2D2D2D"/>
              </a:solidFill>
              <a:latin typeface="Verdana" panose="020B0604030504040204"/>
              <a:ea typeface="Verdana" panose="020B0604030504040204"/>
              <a:cs typeface="Verdana" panose="020B0604030504040204"/>
              <a:sym typeface="Verdana" panose="020B0604030504040204"/>
            </a:endParaRPr>
          </a:p>
          <a:p>
            <a:pPr lvl="0">
              <a:spcBef>
                <a:spcPts val="0"/>
              </a:spcBef>
              <a:buNone/>
            </a:pPr>
            <a:endParaRPr sz="950">
              <a:solidFill>
                <a:srgbClr val="2D2D2D"/>
              </a:solidFill>
              <a:latin typeface="Verdana" panose="020B0604030504040204"/>
              <a:ea typeface="Verdana" panose="020B0604030504040204"/>
              <a:cs typeface="Verdana" panose="020B0604030504040204"/>
              <a:sym typeface="Verdana" panose="020B0604030504040204"/>
            </a:endParaRPr>
          </a:p>
          <a:p>
            <a:pPr lvl="0">
              <a:spcBef>
                <a:spcPts val="0"/>
              </a:spcBef>
              <a:buNone/>
            </a:pPr>
            <a:r>
              <a:rPr lang="en-GB" sz="950">
                <a:solidFill>
                  <a:srgbClr val="2D2D2D"/>
                </a:solidFill>
                <a:latin typeface="Verdana" panose="020B0604030504040204"/>
                <a:ea typeface="Verdana" panose="020B0604030504040204"/>
                <a:cs typeface="Verdana" panose="020B0604030504040204"/>
                <a:sym typeface="Verdana" panose="020B0604030504040204"/>
              </a:rPr>
              <a:t>In 1989, a man named General Omar al-Bashir staged a coup d'etat; he used the military to take over the Sudanese government and made himself the leader of Sudan. The National Islamic Front became the new government; Bashir and his new regime are considered largely responsible for the problems that grew in Darfur.</a:t>
            </a:r>
            <a:br>
              <a:rPr lang="en-GB" sz="950">
                <a:solidFill>
                  <a:srgbClr val="2D2D2D"/>
                </a:solidFill>
                <a:latin typeface="Verdana" panose="020B0604030504040204"/>
                <a:ea typeface="Verdana" panose="020B0604030504040204"/>
                <a:cs typeface="Verdana" panose="020B0604030504040204"/>
                <a:sym typeface="Verdana" panose="020B0604030504040204"/>
              </a:rPr>
            </a:br>
            <a:br>
              <a:rPr lang="en-GB" sz="950">
                <a:solidFill>
                  <a:srgbClr val="2D2D2D"/>
                </a:solidFill>
                <a:latin typeface="Verdana" panose="020B0604030504040204"/>
                <a:ea typeface="Verdana" panose="020B0604030504040204"/>
                <a:cs typeface="Verdana" panose="020B0604030504040204"/>
                <a:sym typeface="Verdana" panose="020B0604030504040204"/>
              </a:rPr>
            </a:br>
            <a:r>
              <a:rPr lang="en-GB" sz="950">
                <a:solidFill>
                  <a:srgbClr val="2D2D2D"/>
                </a:solidFill>
                <a:latin typeface="Verdana" panose="020B0604030504040204"/>
                <a:ea typeface="Verdana" panose="020B0604030504040204"/>
                <a:cs typeface="Verdana" panose="020B0604030504040204"/>
                <a:sym typeface="Verdana" panose="020B0604030504040204"/>
              </a:rPr>
              <a:t>Conflict</a:t>
            </a:r>
            <a:br>
              <a:rPr lang="en-GB" sz="950">
                <a:solidFill>
                  <a:srgbClr val="2D2D2D"/>
                </a:solidFill>
                <a:latin typeface="Verdana" panose="020B0604030504040204"/>
                <a:ea typeface="Verdana" panose="020B0604030504040204"/>
                <a:cs typeface="Verdana" panose="020B0604030504040204"/>
                <a:sym typeface="Verdana" panose="020B0604030504040204"/>
              </a:rPr>
            </a:br>
            <a:r>
              <a:rPr lang="en-GB" sz="950">
                <a:solidFill>
                  <a:srgbClr val="2D2D2D"/>
                </a:solidFill>
                <a:latin typeface="Verdana" panose="020B0604030504040204"/>
                <a:ea typeface="Verdana" panose="020B0604030504040204"/>
                <a:cs typeface="Verdana" panose="020B0604030504040204"/>
                <a:sym typeface="Verdana" panose="020B0604030504040204"/>
              </a:rPr>
              <a:t>After Bashir took power, farmers in Darfur claimed that the National Islamic Front no longer protected their interests against the nomadic tribes that moved in and out of the region. These nomads committed crimes, violated property rights, and even hurt the people living there. Bashir's government turned a blind eye, so the people of Darfur formed two different rebel groups that decided to fight back against their do-nothing government: the Sudan Liberation Army(SLA) and the Justice and Equality Movement(JEM).</a:t>
            </a:r>
            <a:br>
              <a:rPr lang="en-GB" sz="950">
                <a:solidFill>
                  <a:srgbClr val="2D2D2D"/>
                </a:solidFill>
                <a:latin typeface="Verdana" panose="020B0604030504040204"/>
                <a:ea typeface="Verdana" panose="020B0604030504040204"/>
                <a:cs typeface="Verdana" panose="020B0604030504040204"/>
                <a:sym typeface="Verdana" panose="020B0604030504040204"/>
              </a:rPr>
            </a:br>
            <a:br>
              <a:rPr lang="en-GB" sz="950">
                <a:solidFill>
                  <a:srgbClr val="2D2D2D"/>
                </a:solidFill>
                <a:latin typeface="Verdana" panose="020B0604030504040204"/>
                <a:ea typeface="Verdana" panose="020B0604030504040204"/>
                <a:cs typeface="Verdana" panose="020B0604030504040204"/>
                <a:sym typeface="Verdana" panose="020B0604030504040204"/>
              </a:rPr>
            </a:br>
            <a:r>
              <a:rPr lang="en-GB" sz="950">
                <a:solidFill>
                  <a:srgbClr val="2D2D2D"/>
                </a:solidFill>
                <a:latin typeface="Verdana" panose="020B0604030504040204"/>
                <a:ea typeface="Verdana" panose="020B0604030504040204"/>
                <a:cs typeface="Verdana" panose="020B0604030504040204"/>
                <a:sym typeface="Verdana" panose="020B0604030504040204"/>
              </a:rPr>
              <a:t>In 2003, Bashir responded to the SLA and the JEM in two ways. First, he ordered the military to fight the two rebel groups. Second, he sent a number of Arab militias to terrorize the people living in Darfur. Referred to as the Janjaweed, or 'devils on horseback', the militias rode into villages on horses or camels and terrorized the people living there. They murdered, raped, and pillaged, leaving over 400 villages in complete ruin and countless people without a home.</a:t>
            </a:r>
            <a:endParaRPr lang="en-GB" sz="950">
              <a:solidFill>
                <a:srgbClr val="2D2D2D"/>
              </a:solidFill>
              <a:latin typeface="Verdana" panose="020B0604030504040204"/>
              <a:ea typeface="Verdana" panose="020B0604030504040204"/>
              <a:cs typeface="Verdana" panose="020B0604030504040204"/>
              <a:sym typeface="Verdana" panose="020B060403050404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 name="Shape 68"/>
        <p:cNvGrpSpPr/>
        <p:nvPr/>
      </p:nvGrpSpPr>
      <p:grpSpPr>
        <a:xfrm>
          <a:off x="0" y="0"/>
          <a:ext cx="0" cy="0"/>
          <a:chOff x="0" y="0"/>
          <a:chExt cx="0" cy="0"/>
        </a:xfrm>
      </p:grpSpPr>
      <p:sp>
        <p:nvSpPr>
          <p:cNvPr id="69" name="Shape 69"/>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70" name="Shape 70"/>
          <p:cNvSpPr txBox="1"/>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 name="Shape 76"/>
        <p:cNvGrpSpPr/>
        <p:nvPr/>
      </p:nvGrpSpPr>
      <p:grpSpPr>
        <a:xfrm>
          <a:off x="0" y="0"/>
          <a:ext cx="0" cy="0"/>
          <a:chOff x="0" y="0"/>
          <a:chExt cx="0" cy="0"/>
        </a:xfrm>
      </p:grpSpPr>
      <p:sp>
        <p:nvSpPr>
          <p:cNvPr id="77" name="Shape 77"/>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78" name="Shape 78"/>
          <p:cNvSpPr txBox="1"/>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sz="950">
                <a:solidFill>
                  <a:srgbClr val="2D2D2D"/>
                </a:solidFill>
                <a:latin typeface="Verdana" panose="020B0604030504040204"/>
                <a:ea typeface="Verdana" panose="020B0604030504040204"/>
                <a:cs typeface="Verdana" panose="020B0604030504040204"/>
                <a:sym typeface="Verdana" panose="020B0604030504040204"/>
              </a:rPr>
              <a:t>Janjaweed -- is being carried out by a group of government-armed and funded Arab</a:t>
            </a:r>
            <a:endParaRPr lang="en-GB" sz="950">
              <a:solidFill>
                <a:srgbClr val="2D2D2D"/>
              </a:solidFill>
              <a:latin typeface="Verdana" panose="020B0604030504040204"/>
              <a:ea typeface="Verdana" panose="020B0604030504040204"/>
              <a:cs typeface="Verdana" panose="020B0604030504040204"/>
              <a:sym typeface="Verdana" panose="020B0604030504040204"/>
            </a:endParaRPr>
          </a:p>
          <a:p>
            <a:pPr lvl="0">
              <a:spcBef>
                <a:spcPts val="0"/>
              </a:spcBef>
              <a:buNone/>
            </a:pPr>
          </a:p>
          <a:p>
            <a:pPr lvl="0">
              <a:spcBef>
                <a:spcPts val="0"/>
              </a:spcBef>
              <a:buNone/>
            </a:pPr>
            <a:r>
              <a:rPr lang="en-GB"/>
              <a:t>These militias are historic rivals of the main rebel groups, the Sudanese Liberation Movement (SLM), and the Justice and Equality Movement (JEM). </a:t>
            </a:r>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2" name="Shape 82"/>
        <p:cNvGrpSpPr/>
        <p:nvPr/>
      </p:nvGrpSpPr>
      <p:grpSpPr>
        <a:xfrm>
          <a:off x="0" y="0"/>
          <a:ext cx="0" cy="0"/>
          <a:chOff x="0" y="0"/>
          <a:chExt cx="0" cy="0"/>
        </a:xfrm>
      </p:grpSpPr>
      <p:sp>
        <p:nvSpPr>
          <p:cNvPr id="83" name="Shape 83"/>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84" name="Shape 84"/>
          <p:cNvSpPr txBox="1"/>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 name="Shape 88"/>
        <p:cNvGrpSpPr/>
        <p:nvPr/>
      </p:nvGrpSpPr>
      <p:grpSpPr>
        <a:xfrm>
          <a:off x="0" y="0"/>
          <a:ext cx="0" cy="0"/>
          <a:chOff x="0" y="0"/>
          <a:chExt cx="0" cy="0"/>
        </a:xfrm>
      </p:grpSpPr>
      <p:sp>
        <p:nvSpPr>
          <p:cNvPr id="89" name="Shape 89"/>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90" name="Shape 90"/>
          <p:cNvSpPr txBox="1"/>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4" name="Shape 94"/>
        <p:cNvGrpSpPr/>
        <p:nvPr/>
      </p:nvGrpSpPr>
      <p:grpSpPr>
        <a:xfrm>
          <a:off x="0" y="0"/>
          <a:ext cx="0" cy="0"/>
          <a:chOff x="0" y="0"/>
          <a:chExt cx="0" cy="0"/>
        </a:xfrm>
      </p:grpSpPr>
      <p:sp>
        <p:nvSpPr>
          <p:cNvPr id="95" name="Shape 95"/>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96" name="Shape 96"/>
          <p:cNvSpPr txBox="1"/>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 name="Shape 99"/>
        <p:cNvGrpSpPr/>
        <p:nvPr/>
      </p:nvGrpSpPr>
      <p:grpSpPr>
        <a:xfrm>
          <a:off x="0" y="0"/>
          <a:ext cx="0" cy="0"/>
          <a:chOff x="0" y="0"/>
          <a:chExt cx="0" cy="0"/>
        </a:xfrm>
      </p:grpSpPr>
      <p:sp>
        <p:nvSpPr>
          <p:cNvPr id="100" name="Shape 100"/>
          <p:cNvSpPr/>
          <p:nvPr>
            <p:ph type="sldImg" idx="2"/>
          </p:nvPr>
        </p:nvSpPr>
        <p:spPr>
          <a:xfrm>
            <a:off x="381300" y="685800"/>
            <a:ext cx="6096000" cy="3429000"/>
          </a:xfrm>
          <a:custGeom>
            <a:avLst/>
            <a:gdLst/>
            <a:ahLst/>
            <a:cxnLst/>
            <a:pathLst>
              <a:path w="120000" h="120000" extrusionOk="0">
                <a:moveTo>
                  <a:pt x="0" y="0"/>
                </a:moveTo>
                <a:lnTo>
                  <a:pt x="120000" y="0"/>
                </a:lnTo>
                <a:lnTo>
                  <a:pt x="120000" y="120000"/>
                </a:lnTo>
                <a:lnTo>
                  <a:pt x="0" y="120000"/>
                </a:lnTo>
                <a:close/>
              </a:path>
            </a:pathLst>
          </a:custGeom>
        </p:spPr>
      </p:sp>
      <p:sp>
        <p:nvSpPr>
          <p:cNvPr id="101" name="Shape 101"/>
          <p:cNvSpPr txBox="1"/>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48" name="Shape 48"/>
        <p:cNvGrpSpPr/>
        <p:nvPr/>
      </p:nvGrpSpPr>
      <p:grpSpPr>
        <a:xfrm>
          <a:off x="0" y="0"/>
          <a:ext cx="0" cy="0"/>
          <a:chOff x="0" y="0"/>
          <a:chExt cx="0" cy="0"/>
        </a:xfrm>
      </p:grpSpPr>
      <p:sp>
        <p:nvSpPr>
          <p:cNvPr id="49" name="Shape 49"/>
          <p:cNvSpPr txBox="1"/>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lIns="91425" tIns="91425" rIns="91425" bIns="91425" anchor="ctr" anchorCtr="0">
            <a:noAutofit/>
          </a:bodyPr>
          <a:lstStyle/>
          <a:p>
            <a:pPr lvl="0">
              <a:spcBef>
                <a:spcPts val="0"/>
              </a:spcBef>
              <a:buNone/>
            </a:pPr>
          </a:p>
        </p:txBody>
      </p:sp>
      <p:sp>
        <p:nvSpPr>
          <p:cNvPr id="37" name="Shape 37"/>
          <p:cNvSpPr txBox="1"/>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p:txBody>
      </p:sp>
      <p:sp>
        <p:nvSpPr>
          <p:cNvPr id="40" name="Shape 40"/>
          <p:cNvSpPr txBox="1"/>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41" name="Shape 41"/>
        <p:cNvGrpSpPr/>
        <p:nvPr/>
      </p:nvGrpSpPr>
      <p:grpSpPr>
        <a:xfrm>
          <a:off x="0" y="0"/>
          <a:ext cx="0" cy="0"/>
          <a:chOff x="0" y="0"/>
          <a:chExt cx="0" cy="0"/>
        </a:xfrm>
      </p:grpSpPr>
      <p:sp>
        <p:nvSpPr>
          <p:cNvPr id="42" name="Shape 42"/>
          <p:cNvSpPr txBox="1"/>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p:txBody>
      </p:sp>
      <p:sp>
        <p:nvSpPr>
          <p:cNvPr id="43" name="Shape 43"/>
          <p:cNvSpPr txBox="1"/>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p:txBody>
      </p:sp>
      <p:sp>
        <p:nvSpPr>
          <p:cNvPr id="8" name="Shape 8"/>
          <p:cNvSpPr txBox="1"/>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GB" sz="1000">
                <a:solidFill>
                  <a:schemeClr val="lt2"/>
                </a:solidFill>
              </a:rPr>
            </a:fld>
            <a:endParaRPr lang="en-GB"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hyperlink" Target="http://study.com/academy/lesson/the-darfur-genocide-in-sudan-history-facts-causes.html" TargetMode="External"/><Relationship Id="rId1" Type="http://schemas.openxmlformats.org/officeDocument/2006/relationships/hyperlink" Target="http://www.darfuraustralia.org/darfur/basics" TargetMode="Externa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3.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lIns="91425" tIns="91425" rIns="91425" bIns="91425" anchor="b" anchorCtr="0">
            <a:noAutofit/>
          </a:bodyPr>
          <a:lstStyle/>
          <a:p>
            <a:pPr lvl="0">
              <a:spcBef>
                <a:spcPts val="0"/>
              </a:spcBef>
              <a:buNone/>
            </a:pPr>
            <a:r>
              <a:rPr lang="en-GB"/>
              <a:t>Sudanese (Darfur)</a:t>
            </a:r>
            <a:endParaRPr lang="en-GB"/>
          </a:p>
          <a:p>
            <a:pPr lvl="0" rtl="0">
              <a:spcBef>
                <a:spcPts val="0"/>
              </a:spcBef>
              <a:buNone/>
            </a:pPr>
            <a:r>
              <a:rPr lang="en-GB"/>
              <a:t>Genocide</a:t>
            </a:r>
            <a:endParaRPr lang="en-GB"/>
          </a:p>
        </p:txBody>
      </p:sp>
      <p:sp>
        <p:nvSpPr>
          <p:cNvPr id="55" name="Shape 55"/>
          <p:cNvSpPr txBox="1"/>
          <p:nvPr>
            <p:ph type="subTitle" idx="1"/>
          </p:nvPr>
        </p:nvSpPr>
        <p:spPr>
          <a:xfrm>
            <a:off x="311700" y="2834125"/>
            <a:ext cx="8520600" cy="792600"/>
          </a:xfrm>
          <a:prstGeom prst="rect">
            <a:avLst/>
          </a:prstGeom>
        </p:spPr>
        <p:txBody>
          <a:bodyPr lIns="91425" tIns="91425" rIns="91425" bIns="91425" anchor="t" anchorCtr="0">
            <a:noAutofit/>
          </a:bodyPr>
          <a:lstStyle/>
          <a:p>
            <a:pPr lvl="0">
              <a:spcBef>
                <a:spcPts val="0"/>
              </a:spcBef>
              <a:buNone/>
            </a:pPr>
            <a:r>
              <a:rPr lang="en-GB" sz="2400"/>
              <a:t>Presented by:</a:t>
            </a:r>
            <a:endParaRPr lang="en-GB" sz="2400"/>
          </a:p>
          <a:p>
            <a:pPr lvl="0">
              <a:spcBef>
                <a:spcPts val="0"/>
              </a:spcBef>
              <a:buNone/>
            </a:pPr>
            <a:r>
              <a:rPr lang="en-GB" sz="2400"/>
              <a:t>Dignos, Lunesa, Oñez, Panerio, </a:t>
            </a:r>
            <a:r>
              <a:rPr lang="en-US" altLang="en-GB" sz="2400"/>
              <a:t>Talisaysay</a:t>
            </a:r>
            <a:endParaRPr lang="en-US" altLang="en-GB"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85" name="Shape 85"/>
        <p:cNvGrpSpPr/>
        <p:nvPr/>
      </p:nvGrpSpPr>
      <p:grpSpPr>
        <a:xfrm>
          <a:off x="0" y="0"/>
          <a:ext cx="0" cy="0"/>
          <a:chOff x="0" y="0"/>
          <a:chExt cx="0" cy="0"/>
        </a:xfrm>
      </p:grpSpPr>
      <p:pic>
        <p:nvPicPr>
          <p:cNvPr id="86" name="Shape 86"/>
          <p:cNvPicPr preferRelativeResize="0"/>
          <p:nvPr/>
        </p:nvPicPr>
        <p:blipFill>
          <a:blip r:embed="rId1"/>
          <a:stretch>
            <a:fillRect/>
          </a:stretch>
        </p:blipFill>
        <p:spPr>
          <a:xfrm>
            <a:off x="308475" y="264100"/>
            <a:ext cx="5110049" cy="2637449"/>
          </a:xfrm>
          <a:prstGeom prst="rect">
            <a:avLst/>
          </a:prstGeom>
          <a:noFill/>
          <a:ln>
            <a:noFill/>
          </a:ln>
        </p:spPr>
      </p:pic>
      <p:pic>
        <p:nvPicPr>
          <p:cNvPr id="87" name="Shape 87"/>
          <p:cNvPicPr preferRelativeResize="0"/>
          <p:nvPr/>
        </p:nvPicPr>
        <p:blipFill>
          <a:blip r:embed="rId2"/>
          <a:stretch>
            <a:fillRect/>
          </a:stretch>
        </p:blipFill>
        <p:spPr>
          <a:xfrm>
            <a:off x="3716700" y="2212375"/>
            <a:ext cx="5110049" cy="2590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91" name="Shape 91"/>
        <p:cNvGrpSpPr/>
        <p:nvPr/>
      </p:nvGrpSpPr>
      <p:grpSpPr>
        <a:xfrm>
          <a:off x="0" y="0"/>
          <a:ext cx="0" cy="0"/>
          <a:chOff x="0" y="0"/>
          <a:chExt cx="0" cy="0"/>
        </a:xfrm>
      </p:grpSpPr>
      <p:sp>
        <p:nvSpPr>
          <p:cNvPr id="92" name="Shape 92"/>
          <p:cNvSpPr txBox="1"/>
          <p:nvPr>
            <p:ph type="title"/>
          </p:nvPr>
        </p:nvSpPr>
        <p:spPr>
          <a:xfrm>
            <a:off x="311700" y="387875"/>
            <a:ext cx="8520600" cy="572700"/>
          </a:xfrm>
          <a:prstGeom prst="rect">
            <a:avLst/>
          </a:prstGeom>
        </p:spPr>
        <p:txBody>
          <a:bodyPr lIns="91425" tIns="91425" rIns="91425" bIns="91425" anchor="t" anchorCtr="0">
            <a:noAutofit/>
          </a:bodyPr>
          <a:lstStyle/>
          <a:p>
            <a:pPr lvl="0">
              <a:spcBef>
                <a:spcPts val="0"/>
              </a:spcBef>
              <a:buNone/>
            </a:pPr>
            <a:r>
              <a:rPr lang="en-GB"/>
              <a:t>Who has been affected</a:t>
            </a:r>
            <a:endParaRPr lang="en-GB"/>
          </a:p>
        </p:txBody>
      </p:sp>
      <p:sp>
        <p:nvSpPr>
          <p:cNvPr id="93" name="Shape 93"/>
          <p:cNvSpPr txBox="1"/>
          <p:nvPr>
            <p:ph type="body" idx="1"/>
          </p:nvPr>
        </p:nvSpPr>
        <p:spPr>
          <a:xfrm>
            <a:off x="311700" y="1050240"/>
            <a:ext cx="8520600" cy="3416400"/>
          </a:xfrm>
          <a:prstGeom prst="rect">
            <a:avLst/>
          </a:prstGeom>
        </p:spPr>
        <p:txBody>
          <a:bodyPr lIns="91425" tIns="91425" rIns="91425" bIns="91425" anchor="t" anchorCtr="0">
            <a:noAutofit/>
          </a:bodyPr>
          <a:lstStyle/>
          <a:p>
            <a:pPr marL="457200" lvl="0" indent="-228600" rtl="0">
              <a:spcBef>
                <a:spcPts val="0"/>
              </a:spcBef>
              <a:buChar char="-"/>
            </a:pPr>
            <a:r>
              <a:rPr lang="en-GB">
                <a:solidFill>
                  <a:schemeClr val="tx1"/>
                </a:solidFill>
              </a:rPr>
              <a:t>Up to </a:t>
            </a:r>
            <a:r>
              <a:rPr lang="en-GB" u="sng">
                <a:solidFill>
                  <a:schemeClr val="tx1"/>
                </a:solidFill>
              </a:rPr>
              <a:t>400,000 people have died</a:t>
            </a:r>
            <a:r>
              <a:rPr lang="en-GB">
                <a:solidFill>
                  <a:schemeClr val="tx1"/>
                </a:solidFill>
              </a:rPr>
              <a:t> due as a result of direct attacks and conflict induced malnutrition and disease. The vast majority of these have been women, children and civilian men.</a:t>
            </a:r>
            <a:endParaRPr lang="en-GB">
              <a:solidFill>
                <a:schemeClr val="tx1"/>
              </a:solidFill>
            </a:endParaRPr>
          </a:p>
          <a:p>
            <a:pPr marL="457200" lvl="0" indent="-228600" rtl="0">
              <a:spcBef>
                <a:spcPts val="0"/>
              </a:spcBef>
              <a:buChar char="-"/>
            </a:pPr>
            <a:r>
              <a:rPr lang="en-GB">
                <a:solidFill>
                  <a:schemeClr val="tx1"/>
                </a:solidFill>
              </a:rPr>
              <a:t>More than </a:t>
            </a:r>
            <a:r>
              <a:rPr lang="en-GB" u="sng">
                <a:solidFill>
                  <a:schemeClr val="tx1"/>
                </a:solidFill>
              </a:rPr>
              <a:t>3 million people have been displaced</a:t>
            </a:r>
            <a:r>
              <a:rPr lang="en-GB">
                <a:solidFill>
                  <a:schemeClr val="tx1"/>
                </a:solidFill>
              </a:rPr>
              <a:t> and are living in IDP camps</a:t>
            </a:r>
            <a:endParaRPr lang="en-GB">
              <a:solidFill>
                <a:schemeClr val="tx1"/>
              </a:solidFill>
            </a:endParaRPr>
          </a:p>
          <a:p>
            <a:pPr marL="457200" lvl="0" indent="-228600" rtl="0">
              <a:spcBef>
                <a:spcPts val="0"/>
              </a:spcBef>
              <a:buChar char="-"/>
            </a:pPr>
            <a:r>
              <a:rPr lang="en-GB">
                <a:solidFill>
                  <a:schemeClr val="tx1"/>
                </a:solidFill>
              </a:rPr>
              <a:t>More than </a:t>
            </a:r>
            <a:r>
              <a:rPr lang="en-GB" u="sng">
                <a:solidFill>
                  <a:schemeClr val="tx1"/>
                </a:solidFill>
              </a:rPr>
              <a:t>350,000 people are deprived of humanitarian support</a:t>
            </a:r>
            <a:r>
              <a:rPr lang="en-GB">
                <a:solidFill>
                  <a:schemeClr val="tx1"/>
                </a:solidFill>
              </a:rPr>
              <a:t> due to the threat of attack faced by aid workers. Thousands starve each month due to the Sudanese government impeding humanitarian aid efforts</a:t>
            </a:r>
            <a:endParaRPr lang="en-GB">
              <a:solidFill>
                <a:schemeClr val="tx1"/>
              </a:solidFill>
            </a:endParaRPr>
          </a:p>
          <a:p>
            <a:pPr marL="457200" lvl="0" indent="-228600" rtl="0">
              <a:spcBef>
                <a:spcPts val="0"/>
              </a:spcBef>
              <a:buChar char="-"/>
            </a:pPr>
            <a:r>
              <a:rPr lang="en-GB">
                <a:solidFill>
                  <a:schemeClr val="tx1"/>
                </a:solidFill>
              </a:rPr>
              <a:t>A further </a:t>
            </a:r>
            <a:r>
              <a:rPr lang="en-GB" u="sng">
                <a:solidFill>
                  <a:schemeClr val="tx1"/>
                </a:solidFill>
              </a:rPr>
              <a:t>4 million Darfuri residents are dependant on limited international humanitarian assistance</a:t>
            </a:r>
            <a:r>
              <a:rPr lang="en-GB">
                <a:solidFill>
                  <a:schemeClr val="tx1"/>
                </a:solidFill>
              </a:rPr>
              <a:t>. The violence is now spilling onto neighbouring Eastern Chad.</a:t>
            </a:r>
            <a:endParaRPr lang="en-GB">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97" name="Shape 97"/>
        <p:cNvGrpSpPr/>
        <p:nvPr/>
      </p:nvGrpSpPr>
      <p:grpSpPr>
        <a:xfrm>
          <a:off x="0" y="0"/>
          <a:ext cx="0" cy="0"/>
          <a:chOff x="0" y="0"/>
          <a:chExt cx="0" cy="0"/>
        </a:xfrm>
      </p:grpSpPr>
      <p:pic>
        <p:nvPicPr>
          <p:cNvPr id="98" name="Shape 98"/>
          <p:cNvPicPr preferRelativeResize="0"/>
          <p:nvPr/>
        </p:nvPicPr>
        <p:blipFill>
          <a:blip r:embed="rId1"/>
          <a:stretch>
            <a:fillRect/>
          </a:stretch>
        </p:blipFill>
        <p:spPr>
          <a:xfrm>
            <a:off x="537850" y="185725"/>
            <a:ext cx="7953375" cy="4772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02" name="Shape 102"/>
        <p:cNvGrpSpPr/>
        <p:nvPr/>
      </p:nvGrpSpPr>
      <p:grpSpPr>
        <a:xfrm>
          <a:off x="0" y="0"/>
          <a:ext cx="0" cy="0"/>
          <a:chOff x="0" y="0"/>
          <a:chExt cx="0" cy="0"/>
        </a:xfrm>
      </p:grpSpPr>
      <p:sp>
        <p:nvSpPr>
          <p:cNvPr id="103" name="Shape 103"/>
          <p:cNvSpPr txBox="1"/>
          <p:nvPr>
            <p:ph type="title"/>
          </p:nvPr>
        </p:nvSpPr>
        <p:spPr>
          <a:xfrm>
            <a:off x="311700" y="93235"/>
            <a:ext cx="8520600" cy="572700"/>
          </a:xfrm>
          <a:prstGeom prst="rect">
            <a:avLst/>
          </a:prstGeom>
        </p:spPr>
        <p:txBody>
          <a:bodyPr lIns="91425" tIns="91425" rIns="91425" bIns="91425" anchor="t" anchorCtr="0">
            <a:noAutofit/>
          </a:bodyPr>
          <a:lstStyle/>
          <a:p>
            <a:pPr lvl="0">
              <a:spcBef>
                <a:spcPts val="0"/>
              </a:spcBef>
              <a:buNone/>
            </a:pPr>
            <a:r>
              <a:rPr lang="en-GB"/>
              <a:t>Why is it Continuing</a:t>
            </a:r>
            <a:endParaRPr lang="en-GB"/>
          </a:p>
        </p:txBody>
      </p:sp>
      <p:sp>
        <p:nvSpPr>
          <p:cNvPr id="104" name="Shape 104"/>
          <p:cNvSpPr txBox="1"/>
          <p:nvPr>
            <p:ph type="body" idx="1"/>
          </p:nvPr>
        </p:nvSpPr>
        <p:spPr>
          <a:xfrm>
            <a:off x="311700" y="666065"/>
            <a:ext cx="8520600" cy="3416400"/>
          </a:xfrm>
          <a:prstGeom prst="rect">
            <a:avLst/>
          </a:prstGeom>
        </p:spPr>
        <p:txBody>
          <a:bodyPr lIns="91425" tIns="91425" rIns="91425" bIns="91425" anchor="t" anchorCtr="0">
            <a:noAutofit/>
          </a:bodyPr>
          <a:lstStyle/>
          <a:p>
            <a:pPr marL="285750" lvl="0" indent="-285750">
              <a:spcBef>
                <a:spcPts val="0"/>
              </a:spcBef>
              <a:buFont typeface="Arial" panose="020B0604020202020204" pitchFamily="34" charset="0"/>
              <a:buChar char="•"/>
            </a:pPr>
            <a:r>
              <a:rPr lang="en-GB">
                <a:solidFill>
                  <a:schemeClr val="tx1"/>
                </a:solidFill>
              </a:rPr>
              <a:t>The Sudanese Government have committed to allowing a 26,000 strong peace keeper force into the region they have continually showed their contempt for the people of Darfur. This shows a blatant disregard by the Sudanese Government of UN Security Council Resolution 1674, which gives the international community the 'Responsibility to Protect' civilians from genocide when governments fail to do so.</a:t>
            </a:r>
            <a:endParaRPr lang="en-GB">
              <a:solidFill>
                <a:schemeClr val="tx1"/>
              </a:solidFill>
            </a:endParaRPr>
          </a:p>
          <a:p>
            <a:pPr marL="285750" lvl="0" indent="-285750">
              <a:spcBef>
                <a:spcPts val="0"/>
              </a:spcBef>
              <a:buFont typeface="Arial" panose="020B0604020202020204" pitchFamily="34" charset="0"/>
              <a:buChar char="•"/>
            </a:pPr>
            <a:r>
              <a:rPr lang="en-US" altLang="en-GB">
                <a:solidFill>
                  <a:schemeClr val="tx1"/>
                </a:solidFill>
              </a:rPr>
              <a:t>Government authorities continued to block the African Union/United Nations peacekeeping mission, UNAMID, from underminin the mission's ability to protect civilians.</a:t>
            </a:r>
            <a:endParaRPr lang="en-US" altLang="en-GB">
              <a:solidFill>
                <a:schemeClr val="tx1"/>
              </a:solidFill>
            </a:endParaRPr>
          </a:p>
          <a:p>
            <a:pPr marL="285750" lvl="0" indent="-285750">
              <a:spcBef>
                <a:spcPts val="0"/>
              </a:spcBef>
              <a:buFont typeface="Arial" panose="020B0604020202020204" pitchFamily="34" charset="0"/>
              <a:buChar char="•"/>
            </a:pPr>
            <a:endParaRPr lang="en-GB">
              <a:solidFill>
                <a:schemeClr val="tx1"/>
              </a:solidFill>
            </a:endParaRPr>
          </a:p>
          <a:p>
            <a:pPr marL="285750" lvl="0" indent="-285750">
              <a:spcBef>
                <a:spcPts val="0"/>
              </a:spcBef>
              <a:buFont typeface="Arial" panose="020B0604020202020204" pitchFamily="34" charset="0"/>
              <a:buChar char="•"/>
            </a:pPr>
            <a:endParaRPr lang="en-US" altLang="en-GB">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r>
              <a:rPr lang="en-US" altLang="en-GB">
                <a:solidFill>
                  <a:schemeClr val="tx1"/>
                </a:solidFill>
                <a:sym typeface="+mn-ea"/>
              </a:rPr>
              <a:t>While the confict has faded from the spotlight, ongoing violence continues to displace, injure and kill people today. The security situation continues to detoriate, with millions displaced, hundreds of thousands living as refugees, and millions in need of food and vital aid. The </a:t>
            </a:r>
            <a:r>
              <a:rPr lang="en-US" altLang="en-GB" u="sng">
                <a:solidFill>
                  <a:schemeClr val="accent4"/>
                </a:solidFill>
                <a:sym typeface="+mn-ea"/>
              </a:rPr>
              <a:t>discovery of gold</a:t>
            </a:r>
            <a:r>
              <a:rPr lang="en-US" altLang="en-GB">
                <a:solidFill>
                  <a:schemeClr val="tx1"/>
                </a:solidFill>
                <a:sym typeface="+mn-ea"/>
              </a:rPr>
              <a:t> in Darfur has further fueled violence and displacement throughout the region, and conflict dynamics have since morphed from the initial outbreak of violence in 2003</a:t>
            </a:r>
            <a:endParaRPr lang="en-US" altLang="en-GB">
              <a:solidFill>
                <a:schemeClr val="tx1"/>
              </a:solidFill>
            </a:endParaRPr>
          </a:p>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08" name="Shape 108"/>
        <p:cNvGrpSpPr/>
        <p:nvPr/>
      </p:nvGrpSpPr>
      <p:grpSpPr>
        <a:xfrm>
          <a:off x="0" y="0"/>
          <a:ext cx="0" cy="0"/>
          <a:chOff x="0" y="0"/>
          <a:chExt cx="0" cy="0"/>
        </a:xfrm>
      </p:grpSpPr>
      <p:sp>
        <p:nvSpPr>
          <p:cNvPr id="109" name="Shape 109"/>
          <p:cNvSpPr txBox="1"/>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GB"/>
              <a:t>References:</a:t>
            </a:r>
            <a:endParaRPr lang="en-GB"/>
          </a:p>
        </p:txBody>
      </p:sp>
      <p:sp>
        <p:nvSpPr>
          <p:cNvPr id="110" name="Shape 110"/>
          <p:cNvSpPr txBox="1"/>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GB"/>
              <a:t>[1] </a:t>
            </a:r>
            <a:endParaRPr lang="en-GB"/>
          </a:p>
          <a:p>
            <a:pPr lvl="0">
              <a:spcBef>
                <a:spcPts val="0"/>
              </a:spcBef>
              <a:buNone/>
            </a:pPr>
            <a:r>
              <a:rPr lang="en-GB" u="sng">
                <a:solidFill>
                  <a:schemeClr val="hlink"/>
                </a:solidFill>
                <a:hlinkClick r:id="rId1"/>
              </a:rPr>
              <a:t>http://www.darfuraustralia.org/darfur/basics</a:t>
            </a:r>
            <a:endParaRPr lang="en-GB" u="sng">
              <a:solidFill>
                <a:schemeClr val="hlink"/>
              </a:solidFill>
            </a:endParaRPr>
          </a:p>
          <a:p>
            <a:pPr lvl="0">
              <a:spcBef>
                <a:spcPts val="0"/>
              </a:spcBef>
              <a:buNone/>
            </a:pPr>
            <a:r>
              <a:rPr lang="en-GB"/>
              <a:t>[2] </a:t>
            </a:r>
            <a:r>
              <a:rPr lang="en-GB" u="sng">
                <a:solidFill>
                  <a:schemeClr val="hlink"/>
                </a:solidFill>
                <a:hlinkClick r:id="rId2"/>
              </a:rPr>
              <a:t>http://study.com/academy/lesson/the-darfur-genocide-in-sudan-history-facts-causes.html</a:t>
            </a:r>
            <a:endParaRPr lang="en-GB" u="sng">
              <a:solidFill>
                <a:schemeClr val="hlink"/>
              </a:solidFill>
            </a:endParaRPr>
          </a:p>
          <a:p>
            <a:pPr lvl="0">
              <a:spcBef>
                <a:spcPts val="0"/>
              </a:spcBef>
              <a:buNone/>
            </a:p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9" name="Shape 59"/>
        <p:cNvGrpSpPr/>
        <p:nvPr/>
      </p:nvGrpSpPr>
      <p:grpSpPr>
        <a:xfrm>
          <a:off x="0" y="0"/>
          <a:ext cx="0" cy="0"/>
          <a:chOff x="0" y="0"/>
          <a:chExt cx="0" cy="0"/>
        </a:xfrm>
      </p:grpSpPr>
      <p:sp>
        <p:nvSpPr>
          <p:cNvPr id="60" name="Shape 60"/>
          <p:cNvSpPr txBox="1"/>
          <p:nvPr>
            <p:ph type="body" idx="1"/>
          </p:nvPr>
        </p:nvSpPr>
        <p:spPr>
          <a:xfrm>
            <a:off x="311700" y="1152475"/>
            <a:ext cx="8520600" cy="1179300"/>
          </a:xfrm>
          <a:prstGeom prst="rect">
            <a:avLst/>
          </a:prstGeom>
        </p:spPr>
        <p:txBody>
          <a:bodyPr lIns="91425" tIns="91425" rIns="91425" bIns="91425" anchor="t" anchorCtr="0">
            <a:noAutofit/>
          </a:bodyPr>
          <a:lstStyle/>
          <a:p>
            <a:pPr marL="457200" lvl="0" indent="-228600" rtl="0">
              <a:spcBef>
                <a:spcPts val="0"/>
              </a:spcBef>
              <a:buChar char="-"/>
            </a:pPr>
            <a:r>
              <a:rPr lang="en-GB">
                <a:solidFill>
                  <a:schemeClr val="tx1"/>
                </a:solidFill>
              </a:rPr>
              <a:t>known as “Darfur Genocide”</a:t>
            </a:r>
            <a:endParaRPr lang="en-GB">
              <a:solidFill>
                <a:schemeClr val="tx1"/>
              </a:solidFill>
            </a:endParaRPr>
          </a:p>
          <a:p>
            <a:pPr marL="457200" lvl="0" indent="-228600" rtl="0">
              <a:spcBef>
                <a:spcPts val="0"/>
              </a:spcBef>
              <a:buChar char="-"/>
            </a:pPr>
            <a:r>
              <a:rPr lang="en-US" altLang="en-GB">
                <a:solidFill>
                  <a:schemeClr val="tx1"/>
                </a:solidFill>
              </a:rPr>
              <a:t>western region of Sudan, Africa and is about the size of France</a:t>
            </a:r>
            <a:endParaRPr lang="en-US" altLang="en-GB">
              <a:solidFill>
                <a:schemeClr val="tx1"/>
              </a:solidFill>
            </a:endParaRPr>
          </a:p>
          <a:p>
            <a:pPr marL="457200" lvl="0" indent="-228600">
              <a:spcBef>
                <a:spcPts val="0"/>
              </a:spcBef>
              <a:buChar char="-"/>
            </a:pPr>
            <a:r>
              <a:rPr lang="en-GB">
                <a:solidFill>
                  <a:schemeClr val="tx1"/>
                </a:solidFill>
              </a:rPr>
              <a:t>the current mass slaughter and rape of Darfuri men, women, and children in Western Sudan</a:t>
            </a:r>
            <a:endParaRPr lang="en-GB">
              <a:solidFill>
                <a:schemeClr val="tx1"/>
              </a:solidFill>
            </a:endParaRPr>
          </a:p>
        </p:txBody>
      </p:sp>
      <p:pic>
        <p:nvPicPr>
          <p:cNvPr id="61" name="Shape 61"/>
          <p:cNvPicPr preferRelativeResize="0"/>
          <p:nvPr/>
        </p:nvPicPr>
        <p:blipFill>
          <a:blip r:embed="rId1"/>
          <a:stretch>
            <a:fillRect/>
          </a:stretch>
        </p:blipFill>
        <p:spPr>
          <a:xfrm>
            <a:off x="2765322" y="2692575"/>
            <a:ext cx="3058775" cy="2362000"/>
          </a:xfrm>
          <a:prstGeom prst="rect">
            <a:avLst/>
          </a:prstGeom>
          <a:noFill/>
          <a:ln>
            <a:noFill/>
          </a:ln>
        </p:spPr>
      </p:pic>
      <p:pic>
        <p:nvPicPr>
          <p:cNvPr id="62" name="Shape 62"/>
          <p:cNvPicPr preferRelativeResize="0"/>
          <p:nvPr/>
        </p:nvPicPr>
        <p:blipFill>
          <a:blip r:embed="rId2"/>
          <a:stretch>
            <a:fillRect/>
          </a:stretch>
        </p:blipFill>
        <p:spPr>
          <a:xfrm>
            <a:off x="311700" y="345175"/>
            <a:ext cx="5181600" cy="638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p:nvPr>
            <p:ph type="body" idx="1"/>
          </p:nvPr>
        </p:nvSpPr>
        <p:spPr>
          <a:xfrm>
            <a:off x="311700" y="666065"/>
            <a:ext cx="8520600" cy="3416400"/>
          </a:xfrm>
        </p:spPr>
        <p:txBody>
          <a:bodyPr/>
          <a:p>
            <a:endParaRPr lang="en-US" sz="2400">
              <a:latin typeface="Yu Gothic UI Light" panose="020B0300000000000000" charset="-128"/>
              <a:ea typeface="Yu Gothic UI Light" panose="020B0300000000000000" charset="-128"/>
            </a:endParaRPr>
          </a:p>
          <a:p>
            <a:pPr marL="342900" indent="-342900">
              <a:buFont typeface="Arial" panose="020B0604020202020204" pitchFamily="34" charset="0"/>
              <a:buChar char="•"/>
            </a:pPr>
            <a:r>
              <a:rPr lang="en-US" sz="2400">
                <a:solidFill>
                  <a:schemeClr val="bg2">
                    <a:lumMod val="10000"/>
                    <a:lumOff val="90000"/>
                  </a:schemeClr>
                </a:solidFill>
                <a:latin typeface="Calibri" panose="020F0502020204030204" charset="0"/>
                <a:ea typeface="Yu Gothic UI Light" panose="020B0300000000000000" charset="-128"/>
              </a:rPr>
              <a:t>In 1989, a man named </a:t>
            </a:r>
            <a:r>
              <a:rPr lang="en-US" sz="2400" b="1" u="sng">
                <a:solidFill>
                  <a:schemeClr val="bg2">
                    <a:lumMod val="10000"/>
                    <a:lumOff val="90000"/>
                  </a:schemeClr>
                </a:solidFill>
                <a:latin typeface="Calibri" panose="020F0502020204030204" charset="0"/>
                <a:ea typeface="Yu Gothic UI Light" panose="020B0300000000000000" charset="-128"/>
              </a:rPr>
              <a:t>General Omar al-Bashir</a:t>
            </a:r>
            <a:r>
              <a:rPr lang="en-US" sz="2400">
                <a:solidFill>
                  <a:schemeClr val="bg2">
                    <a:lumMod val="10000"/>
                    <a:lumOff val="90000"/>
                  </a:schemeClr>
                </a:solidFill>
                <a:latin typeface="Calibri" panose="020F0502020204030204" charset="0"/>
                <a:ea typeface="Yu Gothic UI Light" panose="020B0300000000000000" charset="-128"/>
              </a:rPr>
              <a:t> staged a coup d'etat; he used the military to take over the Sudanese government and made himself the leader of Sudan.</a:t>
            </a:r>
            <a:endParaRPr lang="en-US" sz="2400">
              <a:solidFill>
                <a:schemeClr val="bg2">
                  <a:lumMod val="10000"/>
                  <a:lumOff val="90000"/>
                </a:schemeClr>
              </a:solidFill>
              <a:latin typeface="Calibri" panose="020F0502020204030204" charset="0"/>
              <a:ea typeface="Yu Gothic UI Light" panose="020B0300000000000000" charset="-128"/>
            </a:endParaRPr>
          </a:p>
          <a:p>
            <a:pPr marL="342900" indent="-342900">
              <a:buFont typeface="Arial" panose="020B0604020202020204" pitchFamily="34" charset="0"/>
              <a:buChar char="•"/>
            </a:pPr>
            <a:r>
              <a:rPr lang="en-US" sz="2400">
                <a:solidFill>
                  <a:schemeClr val="bg2">
                    <a:lumMod val="10000"/>
                    <a:lumOff val="90000"/>
                  </a:schemeClr>
                </a:solidFill>
                <a:latin typeface="Calibri" panose="020F0502020204030204" charset="0"/>
                <a:ea typeface="Yu Gothic UI Light" panose="020B0300000000000000" charset="-128"/>
              </a:rPr>
              <a:t>The </a:t>
            </a:r>
            <a:r>
              <a:rPr lang="en-US" sz="2400" b="1" u="sng">
                <a:solidFill>
                  <a:schemeClr val="bg2">
                    <a:lumMod val="10000"/>
                    <a:lumOff val="90000"/>
                  </a:schemeClr>
                </a:solidFill>
                <a:latin typeface="Calibri" panose="020F0502020204030204" charset="0"/>
                <a:ea typeface="Yu Gothic UI Light" panose="020B0300000000000000" charset="-128"/>
              </a:rPr>
              <a:t>National Islamic Front</a:t>
            </a:r>
            <a:r>
              <a:rPr lang="en-US" sz="2400" b="1">
                <a:solidFill>
                  <a:schemeClr val="bg2">
                    <a:lumMod val="10000"/>
                    <a:lumOff val="90000"/>
                  </a:schemeClr>
                </a:solidFill>
                <a:latin typeface="Calibri" panose="020F0502020204030204" charset="0"/>
                <a:ea typeface="Yu Gothic UI Light" panose="020B0300000000000000" charset="-128"/>
              </a:rPr>
              <a:t> </a:t>
            </a:r>
            <a:r>
              <a:rPr lang="en-US" sz="2400">
                <a:solidFill>
                  <a:schemeClr val="bg2">
                    <a:lumMod val="10000"/>
                    <a:lumOff val="90000"/>
                  </a:schemeClr>
                </a:solidFill>
                <a:latin typeface="Calibri" panose="020F0502020204030204" charset="0"/>
                <a:ea typeface="Yu Gothic UI Light" panose="020B0300000000000000" charset="-128"/>
              </a:rPr>
              <a:t>became the new government; Bashir and his new regime are considered largely responsible for the problems that grew in Darfur.</a:t>
            </a:r>
            <a:br>
              <a:rPr lang="en-US" sz="2400"/>
            </a:br>
            <a:endParaRPr lang="en-US" sz="2400"/>
          </a:p>
        </p:txBody>
      </p:sp>
      <p:sp>
        <p:nvSpPr>
          <p:cNvPr id="4" name="Title 3"/>
          <p:cNvSpPr/>
          <p:nvPr>
            <p:ph type="title"/>
          </p:nvPr>
        </p:nvSpPr>
        <p:spPr>
          <a:xfrm>
            <a:off x="311700" y="218330"/>
            <a:ext cx="8520600" cy="572700"/>
          </a:xfrm>
        </p:spPr>
        <p:txBody>
          <a:bodyPr/>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Placeholder 3"/>
          <p:cNvSpPr/>
          <p:nvPr>
            <p:ph type="body" idx="1"/>
          </p:nvPr>
        </p:nvSpPr>
        <p:spPr>
          <a:xfrm>
            <a:off x="311700" y="863550"/>
            <a:ext cx="8520600" cy="3416400"/>
          </a:xfrm>
        </p:spPr>
        <p:txBody>
          <a:bodyPr/>
          <a:p>
            <a:pPr marL="342900" indent="-342900">
              <a:buFont typeface="Arial" panose="020B0604020202020204" pitchFamily="34" charset="0"/>
              <a:buChar char="•"/>
            </a:pPr>
            <a:r>
              <a:rPr lang="en-GB">
                <a:solidFill>
                  <a:schemeClr val="tx1"/>
                </a:solidFill>
                <a:latin typeface="Verdana" panose="020B0604030504040204"/>
                <a:ea typeface="Verdana" panose="020B0604030504040204"/>
                <a:cs typeface="Verdana" panose="020B0604030504040204"/>
                <a:sym typeface="Verdana" panose="020B0604030504040204"/>
              </a:rPr>
              <a:t>After Bashir took power, farmers in Darfur claimed that the </a:t>
            </a:r>
            <a:r>
              <a:rPr lang="en-GB" b="1">
                <a:solidFill>
                  <a:schemeClr val="tx1"/>
                </a:solidFill>
                <a:latin typeface="Verdana" panose="020B0604030504040204"/>
                <a:ea typeface="Verdana" panose="020B0604030504040204"/>
                <a:cs typeface="Verdana" panose="020B0604030504040204"/>
                <a:sym typeface="Verdana" panose="020B0604030504040204"/>
              </a:rPr>
              <a:t>National Islamic Front</a:t>
            </a:r>
            <a:r>
              <a:rPr lang="en-GB">
                <a:solidFill>
                  <a:schemeClr val="tx1"/>
                </a:solidFill>
                <a:latin typeface="Verdana" panose="020B0604030504040204"/>
                <a:ea typeface="Verdana" panose="020B0604030504040204"/>
                <a:cs typeface="Verdana" panose="020B0604030504040204"/>
                <a:sym typeface="Verdana" panose="020B0604030504040204"/>
              </a:rPr>
              <a:t> no longer protected their interests against the </a:t>
            </a:r>
            <a:r>
              <a:rPr lang="en-GB" u="sng">
                <a:solidFill>
                  <a:schemeClr val="tx1"/>
                </a:solidFill>
                <a:latin typeface="Verdana" panose="020B0604030504040204"/>
                <a:ea typeface="Verdana" panose="020B0604030504040204"/>
                <a:cs typeface="Verdana" panose="020B0604030504040204"/>
                <a:sym typeface="Verdana" panose="020B0604030504040204"/>
              </a:rPr>
              <a:t>nomadic tribes</a:t>
            </a:r>
            <a:r>
              <a:rPr lang="en-GB">
                <a:solidFill>
                  <a:schemeClr val="tx1"/>
                </a:solidFill>
                <a:latin typeface="Verdana" panose="020B0604030504040204"/>
                <a:ea typeface="Verdana" panose="020B0604030504040204"/>
                <a:cs typeface="Verdana" panose="020B0604030504040204"/>
                <a:sym typeface="Verdana" panose="020B0604030504040204"/>
              </a:rPr>
              <a:t> that moved in and out of the region.</a:t>
            </a:r>
            <a:endParaRPr lang="en-GB">
              <a:solidFill>
                <a:schemeClr val="tx1"/>
              </a:solidFill>
              <a:latin typeface="Verdana" panose="020B0604030504040204"/>
              <a:ea typeface="Verdana" panose="020B0604030504040204"/>
              <a:cs typeface="Verdana" panose="020B0604030504040204"/>
              <a:sym typeface="Verdana" panose="020B0604030504040204"/>
            </a:endParaRPr>
          </a:p>
          <a:p>
            <a:pPr marL="342900" indent="-342900">
              <a:buFont typeface="Arial" panose="020B0604020202020204" pitchFamily="34" charset="0"/>
              <a:buChar char="•"/>
            </a:pPr>
            <a:r>
              <a:rPr lang="en-GB">
                <a:solidFill>
                  <a:schemeClr val="tx1"/>
                </a:solidFill>
                <a:latin typeface="Verdana" panose="020B0604030504040204"/>
                <a:ea typeface="Verdana" panose="020B0604030504040204"/>
                <a:cs typeface="Verdana" panose="020B0604030504040204"/>
                <a:sym typeface="Verdana" panose="020B0604030504040204"/>
              </a:rPr>
              <a:t>These nomads committed crimes, violated property rights, and even hurt the people living there.</a:t>
            </a:r>
            <a:endParaRPr lang="en-GB">
              <a:solidFill>
                <a:schemeClr val="tx1"/>
              </a:solidFill>
              <a:latin typeface="Verdana" panose="020B0604030504040204"/>
              <a:ea typeface="Verdana" panose="020B0604030504040204"/>
              <a:cs typeface="Verdana" panose="020B0604030504040204"/>
              <a:sym typeface="Verdana" panose="020B0604030504040204"/>
            </a:endParaRPr>
          </a:p>
          <a:p>
            <a:pPr marL="342900" indent="-342900">
              <a:buFont typeface="Arial" panose="020B0604020202020204" pitchFamily="34" charset="0"/>
              <a:buChar char="•"/>
            </a:pPr>
            <a:r>
              <a:rPr lang="en-GB">
                <a:solidFill>
                  <a:schemeClr val="tx1"/>
                </a:solidFill>
                <a:latin typeface="Verdana" panose="020B0604030504040204"/>
                <a:ea typeface="Verdana" panose="020B0604030504040204"/>
                <a:cs typeface="Verdana" panose="020B0604030504040204"/>
                <a:sym typeface="Verdana" panose="020B0604030504040204"/>
              </a:rPr>
              <a:t>Bashir's government turned a blind eye, so the people of Darfur formed two different rebel groups that decided to fight back against their do-nothing government: the </a:t>
            </a:r>
            <a:r>
              <a:rPr lang="en-GB" u="sng">
                <a:solidFill>
                  <a:schemeClr val="tx1"/>
                </a:solidFill>
                <a:latin typeface="Verdana" panose="020B0604030504040204"/>
                <a:ea typeface="Verdana" panose="020B0604030504040204"/>
                <a:cs typeface="Verdana" panose="020B0604030504040204"/>
                <a:sym typeface="Verdana" panose="020B0604030504040204"/>
              </a:rPr>
              <a:t>Sudan Liberation Army </a:t>
            </a:r>
            <a:r>
              <a:rPr lang="en-GB">
                <a:solidFill>
                  <a:schemeClr val="tx1"/>
                </a:solidFill>
                <a:latin typeface="Verdana" panose="020B0604030504040204"/>
                <a:ea typeface="Verdana" panose="020B0604030504040204"/>
                <a:cs typeface="Verdana" panose="020B0604030504040204"/>
                <a:sym typeface="Verdana" panose="020B0604030504040204"/>
              </a:rPr>
              <a:t>(SLA) and the </a:t>
            </a:r>
            <a:r>
              <a:rPr lang="en-GB" u="sng">
                <a:solidFill>
                  <a:schemeClr val="tx1"/>
                </a:solidFill>
                <a:latin typeface="Verdana" panose="020B0604030504040204"/>
                <a:ea typeface="Verdana" panose="020B0604030504040204"/>
                <a:cs typeface="Verdana" panose="020B0604030504040204"/>
                <a:sym typeface="Verdana" panose="020B0604030504040204"/>
              </a:rPr>
              <a:t>Justice and Equality Movement </a:t>
            </a:r>
            <a:r>
              <a:rPr lang="en-GB">
                <a:solidFill>
                  <a:schemeClr val="tx1"/>
                </a:solidFill>
                <a:latin typeface="Verdana" panose="020B0604030504040204"/>
                <a:ea typeface="Verdana" panose="020B0604030504040204"/>
                <a:cs typeface="Verdana" panose="020B0604030504040204"/>
                <a:sym typeface="Verdana" panose="020B0604030504040204"/>
              </a:rPr>
              <a:t>(JEM).</a:t>
            </a:r>
            <a:br>
              <a:rPr lang="en-GB">
                <a:solidFill>
                  <a:schemeClr val="tx1"/>
                </a:solidFill>
                <a:latin typeface="Verdana" panose="020B0604030504040204"/>
                <a:ea typeface="Verdana" panose="020B0604030504040204"/>
                <a:cs typeface="Verdana" panose="020B0604030504040204"/>
                <a:sym typeface="Verdana" panose="020B0604030504040204"/>
              </a:rPr>
            </a:br>
            <a:endParaRPr lang="en-GB">
              <a:solidFill>
                <a:schemeClr val="tx1"/>
              </a:solidFill>
              <a:latin typeface="Verdana" panose="020B0604030504040204"/>
              <a:ea typeface="Verdana" panose="020B0604030504040204"/>
              <a:cs typeface="Verdana" panose="020B0604030504040204"/>
              <a:sym typeface="Verdana" panose="020B060403050404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p:nvPr>
            <p:ph type="body" idx="1"/>
          </p:nvPr>
        </p:nvSpPr>
        <p:spPr>
          <a:xfrm>
            <a:off x="288840" y="925780"/>
            <a:ext cx="8520600" cy="3416400"/>
          </a:xfrm>
        </p:spPr>
        <p:txBody>
          <a:bodyPr/>
          <a:p>
            <a:r>
              <a:rPr lang="en-GB">
                <a:solidFill>
                  <a:schemeClr val="bg2">
                    <a:lumMod val="10000"/>
                    <a:lumOff val="90000"/>
                  </a:schemeClr>
                </a:solidFill>
                <a:latin typeface="Verdana" panose="020B0604030504040204"/>
                <a:ea typeface="Verdana" panose="020B0604030504040204"/>
                <a:cs typeface="Verdana" panose="020B0604030504040204"/>
                <a:sym typeface="Verdana" panose="020B0604030504040204"/>
              </a:rPr>
              <a:t>In 2003, Bashir responded to the SLA and the JEM in two ways.</a:t>
            </a:r>
            <a:endParaRPr lang="en-GB">
              <a:solidFill>
                <a:schemeClr val="bg2">
                  <a:lumMod val="10000"/>
                  <a:lumOff val="90000"/>
                </a:schemeClr>
              </a:solidFill>
              <a:latin typeface="Verdana" panose="020B0604030504040204"/>
              <a:ea typeface="Verdana" panose="020B0604030504040204"/>
              <a:cs typeface="Verdana" panose="020B0604030504040204"/>
              <a:sym typeface="Verdana" panose="020B0604030504040204"/>
            </a:endParaRPr>
          </a:p>
          <a:p>
            <a:pPr marL="285750" indent="-285750">
              <a:buFont typeface="Arial" panose="020B0604020202020204" pitchFamily="34" charset="0"/>
              <a:buChar char="•"/>
            </a:pPr>
            <a:r>
              <a:rPr lang="en-GB">
                <a:solidFill>
                  <a:schemeClr val="bg2">
                    <a:lumMod val="10000"/>
                    <a:lumOff val="90000"/>
                  </a:schemeClr>
                </a:solidFill>
                <a:latin typeface="Verdana" panose="020B0604030504040204"/>
                <a:ea typeface="Verdana" panose="020B0604030504040204"/>
                <a:cs typeface="Verdana" panose="020B0604030504040204"/>
                <a:sym typeface="Verdana" panose="020B0604030504040204"/>
              </a:rPr>
              <a:t>First, he ordered the </a:t>
            </a:r>
            <a:r>
              <a:rPr lang="en-GB" u="sng">
                <a:solidFill>
                  <a:schemeClr val="bg2">
                    <a:lumMod val="10000"/>
                    <a:lumOff val="90000"/>
                  </a:schemeClr>
                </a:solidFill>
                <a:latin typeface="Verdana" panose="020B0604030504040204"/>
                <a:ea typeface="Verdana" panose="020B0604030504040204"/>
                <a:cs typeface="Verdana" panose="020B0604030504040204"/>
                <a:sym typeface="Verdana" panose="020B0604030504040204"/>
              </a:rPr>
              <a:t>military </a:t>
            </a:r>
            <a:r>
              <a:rPr lang="en-GB">
                <a:solidFill>
                  <a:schemeClr val="bg2">
                    <a:lumMod val="10000"/>
                    <a:lumOff val="90000"/>
                  </a:schemeClr>
                </a:solidFill>
                <a:latin typeface="Verdana" panose="020B0604030504040204"/>
                <a:ea typeface="Verdana" panose="020B0604030504040204"/>
                <a:cs typeface="Verdana" panose="020B0604030504040204"/>
                <a:sym typeface="Verdana" panose="020B0604030504040204"/>
              </a:rPr>
              <a:t>to fight the two rebel groups.</a:t>
            </a:r>
            <a:endParaRPr lang="en-GB">
              <a:solidFill>
                <a:schemeClr val="bg2">
                  <a:lumMod val="10000"/>
                  <a:lumOff val="90000"/>
                </a:schemeClr>
              </a:solidFill>
              <a:latin typeface="Verdana" panose="020B0604030504040204"/>
              <a:ea typeface="Verdana" panose="020B0604030504040204"/>
              <a:cs typeface="Verdana" panose="020B0604030504040204"/>
              <a:sym typeface="Verdana" panose="020B0604030504040204"/>
            </a:endParaRPr>
          </a:p>
          <a:p>
            <a:pPr marL="285750" indent="-285750">
              <a:buFont typeface="Arial" panose="020B0604020202020204" pitchFamily="34" charset="0"/>
              <a:buChar char="•"/>
            </a:pPr>
            <a:r>
              <a:rPr lang="en-GB">
                <a:solidFill>
                  <a:schemeClr val="bg2">
                    <a:lumMod val="10000"/>
                    <a:lumOff val="90000"/>
                  </a:schemeClr>
                </a:solidFill>
                <a:latin typeface="Verdana" panose="020B0604030504040204"/>
                <a:ea typeface="Verdana" panose="020B0604030504040204"/>
                <a:cs typeface="Verdana" panose="020B0604030504040204"/>
                <a:sym typeface="Verdana" panose="020B0604030504040204"/>
              </a:rPr>
              <a:t>Second, he sent a number of </a:t>
            </a:r>
            <a:r>
              <a:rPr lang="en-GB" u="sng">
                <a:solidFill>
                  <a:schemeClr val="bg2">
                    <a:lumMod val="10000"/>
                    <a:lumOff val="90000"/>
                  </a:schemeClr>
                </a:solidFill>
                <a:latin typeface="Verdana" panose="020B0604030504040204"/>
                <a:ea typeface="Verdana" panose="020B0604030504040204"/>
                <a:cs typeface="Verdana" panose="020B0604030504040204"/>
                <a:sym typeface="Verdana" panose="020B0604030504040204"/>
              </a:rPr>
              <a:t>Arab militias</a:t>
            </a:r>
            <a:r>
              <a:rPr lang="en-GB">
                <a:solidFill>
                  <a:schemeClr val="bg2">
                    <a:lumMod val="10000"/>
                    <a:lumOff val="90000"/>
                  </a:schemeClr>
                </a:solidFill>
                <a:latin typeface="Verdana" panose="020B0604030504040204"/>
                <a:ea typeface="Verdana" panose="020B0604030504040204"/>
                <a:cs typeface="Verdana" panose="020B0604030504040204"/>
                <a:sym typeface="Verdana" panose="020B0604030504040204"/>
              </a:rPr>
              <a:t> to terrorize the people living in Darfur. Referred to as the </a:t>
            </a:r>
            <a:r>
              <a:rPr lang="en-GB" u="sng">
                <a:solidFill>
                  <a:schemeClr val="bg2">
                    <a:lumMod val="10000"/>
                    <a:lumOff val="90000"/>
                  </a:schemeClr>
                </a:solidFill>
                <a:latin typeface="Verdana" panose="020B0604030504040204"/>
                <a:ea typeface="Verdana" panose="020B0604030504040204"/>
                <a:cs typeface="Verdana" panose="020B0604030504040204"/>
                <a:sym typeface="Verdana" panose="020B0604030504040204"/>
              </a:rPr>
              <a:t>Janjaweed</a:t>
            </a:r>
            <a:r>
              <a:rPr lang="en-GB">
                <a:solidFill>
                  <a:schemeClr val="bg2">
                    <a:lumMod val="10000"/>
                    <a:lumOff val="90000"/>
                  </a:schemeClr>
                </a:solidFill>
                <a:latin typeface="Verdana" panose="020B0604030504040204"/>
                <a:ea typeface="Verdana" panose="020B0604030504040204"/>
                <a:cs typeface="Verdana" panose="020B0604030504040204"/>
                <a:sym typeface="Verdana" panose="020B0604030504040204"/>
              </a:rPr>
              <a:t>, or 'devils on horseback', the militias rode into villages on horses or camels and terrorized the people living there. They murdered, raped, and pillaged, leaving over 400 villages in complete ruin and countless people without a home.</a:t>
            </a:r>
            <a:endParaRPr lang="en-GB">
              <a:solidFill>
                <a:schemeClr val="bg2">
                  <a:lumMod val="10000"/>
                  <a:lumOff val="90000"/>
                </a:schemeClr>
              </a:solidFill>
              <a:latin typeface="Verdana" panose="020B0604030504040204"/>
              <a:ea typeface="Verdana" panose="020B0604030504040204"/>
              <a:cs typeface="Verdana" panose="020B0604030504040204"/>
              <a:sym typeface="Verdana" panose="020B0604030504040204"/>
            </a:endParaRPr>
          </a:p>
          <a:p>
            <a:endParaRPr lang="en-GB">
              <a:solidFill>
                <a:schemeClr val="bg2">
                  <a:lumMod val="10000"/>
                  <a:lumOff val="90000"/>
                </a:schemeClr>
              </a:solidFill>
              <a:latin typeface="Verdana" panose="020B0604030504040204"/>
              <a:ea typeface="Verdana" panose="020B0604030504040204"/>
              <a:cs typeface="Verdana" panose="020B0604030504040204"/>
              <a:sym typeface="Verdana" panose="020B060403050404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66" name="Shape 66"/>
        <p:cNvGrpSpPr/>
        <p:nvPr/>
      </p:nvGrpSpPr>
      <p:grpSpPr>
        <a:xfrm>
          <a:off x="0" y="0"/>
          <a:ext cx="0" cy="0"/>
          <a:chOff x="0" y="0"/>
          <a:chExt cx="0" cy="0"/>
        </a:xfrm>
      </p:grpSpPr>
      <p:sp>
        <p:nvSpPr>
          <p:cNvPr id="67" name="Shape 67"/>
          <p:cNvSpPr txBox="1"/>
          <p:nvPr>
            <p:ph type="body" idx="1"/>
          </p:nvPr>
        </p:nvSpPr>
        <p:spPr>
          <a:xfrm>
            <a:off x="397175" y="582550"/>
            <a:ext cx="8279700" cy="4043100"/>
          </a:xfrm>
          <a:prstGeom prst="rect">
            <a:avLst/>
          </a:prstGeom>
        </p:spPr>
        <p:txBody>
          <a:bodyPr lIns="91425" tIns="91425" rIns="91425" bIns="91425" anchor="t" anchorCtr="0">
            <a:noAutofit/>
          </a:bodyPr>
          <a:lstStyle/>
          <a:p>
            <a:pPr marL="457200" lvl="0" indent="-228600" rtl="0">
              <a:spcBef>
                <a:spcPts val="0"/>
              </a:spcBef>
              <a:buChar char="-"/>
            </a:pPr>
            <a:r>
              <a:rPr lang="en-GB">
                <a:solidFill>
                  <a:schemeClr val="tx1"/>
                </a:solidFill>
              </a:rPr>
              <a:t>the killings began in 2003, as the first genocide in the 21st century</a:t>
            </a:r>
            <a:endParaRPr lang="en-GB">
              <a:solidFill>
                <a:schemeClr val="tx1"/>
              </a:solidFill>
            </a:endParaRPr>
          </a:p>
          <a:p>
            <a:pPr marL="457200" lvl="0" indent="-228600" rtl="0">
              <a:spcBef>
                <a:spcPts val="0"/>
              </a:spcBef>
              <a:buChar char="-"/>
            </a:pPr>
            <a:r>
              <a:rPr lang="en-GB">
                <a:solidFill>
                  <a:schemeClr val="tx1"/>
                </a:solidFill>
                <a:latin typeface="Arial" panose="020B0604020202020204" pitchFamily="34" charset="0"/>
                <a:ea typeface="Verdana" panose="020B0604030504040204"/>
                <a:cs typeface="Verdana" panose="020B0604030504040204"/>
                <a:sym typeface="Verdana" panose="020B0604030504040204"/>
              </a:rPr>
              <a:t>on-going conflict iwas declared “genocide” by United States Secretary of State Colin Powell on </a:t>
            </a:r>
            <a:r>
              <a:rPr lang="en-GB" b="1">
                <a:solidFill>
                  <a:schemeClr val="tx1"/>
                </a:solidFill>
                <a:latin typeface="Arial" panose="020B0604020202020204" pitchFamily="34" charset="0"/>
                <a:ea typeface="Verdana" panose="020B0604030504040204"/>
                <a:cs typeface="Verdana" panose="020B0604030504040204"/>
                <a:sym typeface="Verdana" panose="020B0604030504040204"/>
              </a:rPr>
              <a:t>September 9, 2004</a:t>
            </a:r>
            <a:r>
              <a:rPr lang="en-GB">
                <a:solidFill>
                  <a:schemeClr val="tx1"/>
                </a:solidFill>
                <a:latin typeface="Arial" panose="020B0604020202020204" pitchFamily="34" charset="0"/>
                <a:ea typeface="Verdana" panose="020B0604030504040204"/>
                <a:cs typeface="Verdana" panose="020B0604030504040204"/>
                <a:sym typeface="Verdana" panose="020B0604030504040204"/>
              </a:rPr>
              <a:t>, in testimony before the Senate Foreign Relations Committee</a:t>
            </a:r>
            <a:endParaRPr lang="en-US" altLang="en-GB">
              <a:solidFill>
                <a:schemeClr val="tx1"/>
              </a:solidFill>
            </a:endParaRPr>
          </a:p>
          <a:p>
            <a:pPr marL="457200" lvl="0" indent="-228600" rtl="0">
              <a:spcBef>
                <a:spcPts val="0"/>
              </a:spcBef>
              <a:buChar char="-"/>
            </a:pPr>
            <a:r>
              <a:rPr lang="en-GB">
                <a:solidFill>
                  <a:schemeClr val="tx1"/>
                </a:solidFill>
              </a:rPr>
              <a:t>The dispute is racial, not religious: Muslim Arab Sudanese are killing Muslim black Sudanese.</a:t>
            </a:r>
            <a:endParaRPr lang="en-GB">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71" name="Shape 71"/>
        <p:cNvGrpSpPr/>
        <p:nvPr/>
      </p:nvGrpSpPr>
      <p:grpSpPr>
        <a:xfrm>
          <a:off x="0" y="0"/>
          <a:ext cx="0" cy="0"/>
          <a:chOff x="0" y="0"/>
          <a:chExt cx="0" cy="0"/>
        </a:xfrm>
      </p:grpSpPr>
      <p:pic>
        <p:nvPicPr>
          <p:cNvPr id="72" name="Shape 72"/>
          <p:cNvPicPr preferRelativeResize="0"/>
          <p:nvPr/>
        </p:nvPicPr>
        <p:blipFill>
          <a:blip r:embed="rId1"/>
          <a:stretch>
            <a:fillRect/>
          </a:stretch>
        </p:blipFill>
        <p:spPr>
          <a:xfrm>
            <a:off x="367624" y="411425"/>
            <a:ext cx="3873872" cy="1994725"/>
          </a:xfrm>
          <a:prstGeom prst="rect">
            <a:avLst/>
          </a:prstGeom>
          <a:noFill/>
          <a:ln>
            <a:noFill/>
          </a:ln>
        </p:spPr>
      </p:pic>
      <p:pic>
        <p:nvPicPr>
          <p:cNvPr id="73" name="Shape 73"/>
          <p:cNvPicPr preferRelativeResize="0"/>
          <p:nvPr/>
        </p:nvPicPr>
        <p:blipFill>
          <a:blip r:embed="rId2"/>
          <a:stretch>
            <a:fillRect/>
          </a:stretch>
        </p:blipFill>
        <p:spPr>
          <a:xfrm>
            <a:off x="4191850" y="411425"/>
            <a:ext cx="4502524" cy="2909400"/>
          </a:xfrm>
          <a:prstGeom prst="rect">
            <a:avLst/>
          </a:prstGeom>
          <a:noFill/>
          <a:ln>
            <a:noFill/>
          </a:ln>
        </p:spPr>
      </p:pic>
      <p:pic>
        <p:nvPicPr>
          <p:cNvPr id="74" name="Shape 74"/>
          <p:cNvPicPr preferRelativeResize="0"/>
          <p:nvPr/>
        </p:nvPicPr>
        <p:blipFill>
          <a:blip r:embed="rId3"/>
          <a:stretch>
            <a:fillRect/>
          </a:stretch>
        </p:blipFill>
        <p:spPr>
          <a:xfrm>
            <a:off x="317975" y="2333275"/>
            <a:ext cx="3873875" cy="2446424"/>
          </a:xfrm>
          <a:prstGeom prst="rect">
            <a:avLst/>
          </a:prstGeom>
          <a:noFill/>
          <a:ln>
            <a:noFill/>
          </a:ln>
        </p:spPr>
      </p:pic>
      <p:pic>
        <p:nvPicPr>
          <p:cNvPr id="75" name="Shape 75"/>
          <p:cNvPicPr preferRelativeResize="0"/>
          <p:nvPr/>
        </p:nvPicPr>
        <p:blipFill>
          <a:blip r:embed="rId4"/>
          <a:stretch>
            <a:fillRect/>
          </a:stretch>
        </p:blipFill>
        <p:spPr>
          <a:xfrm>
            <a:off x="4191850" y="2333275"/>
            <a:ext cx="4502524" cy="2446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9" name="Shape 79"/>
        <p:cNvGrpSpPr/>
        <p:nvPr/>
      </p:nvGrpSpPr>
      <p:grpSpPr>
        <a:xfrm>
          <a:off x="0" y="0"/>
          <a:ext cx="0" cy="0"/>
          <a:chOff x="0" y="0"/>
          <a:chExt cx="0" cy="0"/>
        </a:xfrm>
      </p:grpSpPr>
      <p:sp>
        <p:nvSpPr>
          <p:cNvPr id="80" name="Shape 80"/>
          <p:cNvSpPr txBox="1"/>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GB"/>
              <a:t>Janjaweed &amp; Violence</a:t>
            </a:r>
            <a:endParaRPr lang="en-GB"/>
          </a:p>
        </p:txBody>
      </p:sp>
      <p:sp>
        <p:nvSpPr>
          <p:cNvPr id="81" name="Shape 81"/>
          <p:cNvSpPr txBox="1"/>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Char char="-"/>
            </a:pPr>
            <a:r>
              <a:rPr lang="en-GB" b="1">
                <a:solidFill>
                  <a:schemeClr val="tx1"/>
                </a:solidFill>
              </a:rPr>
              <a:t>Janjaweed</a:t>
            </a:r>
            <a:r>
              <a:rPr lang="en-GB">
                <a:solidFill>
                  <a:schemeClr val="tx1"/>
                </a:solidFill>
              </a:rPr>
              <a:t> are the armed militia supported by the Sudanese Government to carry out the genocide, alongside and independent of, the Sudanese Army.</a:t>
            </a:r>
            <a:endParaRPr lang="en-GB">
              <a:solidFill>
                <a:schemeClr val="tx1"/>
              </a:solidFill>
            </a:endParaRPr>
          </a:p>
          <a:p>
            <a:pPr marL="457200" lvl="0" indent="-228600" rtl="0">
              <a:spcBef>
                <a:spcPts val="0"/>
              </a:spcBef>
              <a:buChar char="-"/>
            </a:pPr>
            <a:r>
              <a:rPr lang="en-GB">
                <a:solidFill>
                  <a:schemeClr val="tx1"/>
                </a:solidFill>
              </a:rPr>
              <a:t>will enter a village on horse or camel back</a:t>
            </a:r>
            <a:endParaRPr lang="en-GB">
              <a:solidFill>
                <a:schemeClr val="tx1"/>
              </a:solidFill>
            </a:endParaRPr>
          </a:p>
          <a:p>
            <a:pPr marL="457200" lvl="0" indent="-228600" rtl="0">
              <a:spcBef>
                <a:spcPts val="0"/>
              </a:spcBef>
              <a:buChar char="-"/>
            </a:pPr>
            <a:r>
              <a:rPr lang="en-GB">
                <a:solidFill>
                  <a:schemeClr val="tx1"/>
                </a:solidFill>
              </a:rPr>
              <a:t>then set about causing as much mayhem and terror as possible</a:t>
            </a:r>
            <a:endParaRPr lang="en-GB">
              <a:solidFill>
                <a:schemeClr val="tx1"/>
              </a:solidFill>
            </a:endParaRPr>
          </a:p>
          <a:p>
            <a:pPr marL="457200" lvl="0" indent="-228600" rtl="0">
              <a:spcBef>
                <a:spcPts val="0"/>
              </a:spcBef>
              <a:buChar char="-"/>
            </a:pPr>
            <a:r>
              <a:rPr lang="en-GB">
                <a:solidFill>
                  <a:schemeClr val="tx1"/>
                </a:solidFill>
              </a:rPr>
              <a:t>systematically destroy Darfurians by burning villages, looting economic resources, polluting water sources, and murdering, raping, and torturing civilians</a:t>
            </a:r>
            <a:endParaRPr lang="en-GB">
              <a:solidFill>
                <a:schemeClr val="tx1"/>
              </a:solidFill>
            </a:endParaRPr>
          </a:p>
          <a:p>
            <a:pPr marL="457200" lvl="0" indent="-228600" rtl="0">
              <a:spcBef>
                <a:spcPts val="0"/>
              </a:spcBef>
              <a:buChar char="-"/>
            </a:pPr>
            <a:r>
              <a:rPr lang="en-GB">
                <a:solidFill>
                  <a:schemeClr val="tx1"/>
                </a:solidFill>
              </a:rPr>
              <a:t>'devils on horseback’</a:t>
            </a:r>
            <a:endParaRPr lang="en-GB">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r>
              <a:rPr lang="en-US">
                <a:solidFill>
                  <a:schemeClr val="tx1"/>
                </a:solidFill>
              </a:rPr>
              <a:t>Amnesty International alleged that the government used chemical weapons against civilians. However, Sudan, a party to the Chemical Weapons Convention since 1999, denied the findings and limited the scope of investigation by the Organization for the Prohibition of Chemical Weapons (OPCW)</a:t>
            </a:r>
            <a:endParaRPr lang="en-US">
              <a:solidFill>
                <a:schemeClr val="tx1"/>
              </a:solidFill>
            </a:endParaRPr>
          </a:p>
          <a:p>
            <a:endParaRPr lang="en-US">
              <a:solidFill>
                <a:schemeClr val="tx1"/>
              </a:solidFill>
            </a:endParaRPr>
          </a:p>
        </p:txBody>
      </p:sp>
    </p:spTree>
  </p:cSld>
  <p:clrMapOvr>
    <a:masterClrMapping/>
  </p:clrMapOvr>
</p:sld>
</file>

<file path=ppt/theme/theme1.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4454</Words>
  <Application>WPS Presentation</Application>
  <PresentationFormat/>
  <Paragraphs>61</Paragraphs>
  <Slides>15</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vt:i4>
      </vt:variant>
    </vt:vector>
  </HeadingPairs>
  <TitlesOfParts>
    <vt:vector size="24" baseType="lpstr">
      <vt:lpstr>Arial</vt:lpstr>
      <vt:lpstr>SimSun</vt:lpstr>
      <vt:lpstr>Wingdings</vt:lpstr>
      <vt:lpstr>Arial</vt:lpstr>
      <vt:lpstr>Yu Gothic UI Light</vt:lpstr>
      <vt:lpstr>Calibri</vt:lpstr>
      <vt:lpstr>Verdana</vt:lpstr>
      <vt:lpstr>Microsoft YaHei</vt:lpstr>
      <vt:lpstr>simple-dark-2</vt:lpstr>
      <vt:lpstr>Genocide</vt:lpstr>
      <vt:lpstr>PowerPoint 演示文稿</vt:lpstr>
      <vt:lpstr>PowerPoint 演示文稿</vt:lpstr>
      <vt:lpstr>PowerPoint 演示文稿</vt:lpstr>
      <vt:lpstr>PowerPoint 演示文稿</vt:lpstr>
      <vt:lpstr>PowerPoint 演示文稿</vt:lpstr>
      <vt:lpstr>PowerPoint 演示文稿</vt:lpstr>
      <vt:lpstr>Janjaweed &amp; Violence</vt:lpstr>
      <vt:lpstr>PowerPoint 演示文稿</vt:lpstr>
      <vt:lpstr>PowerPoint 演示文稿</vt:lpstr>
      <vt:lpstr>Who has been affected</vt:lpstr>
      <vt:lpstr>PowerPoint 演示文稿</vt:lpstr>
      <vt:lpstr>Why is it Continuing</vt:lpstr>
      <vt:lpstr>PowerPoint 演示文稿</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Sudanese (Darfur)Genocide</dc:title>
  <dc:creator/>
  <cp:lastModifiedBy>bconez</cp:lastModifiedBy>
  <cp:revision>7</cp:revision>
  <dcterms:created xsi:type="dcterms:W3CDTF">2017-04-28T05:40:00Z</dcterms:created>
  <dcterms:modified xsi:type="dcterms:W3CDTF">2017-05-02T06:31:43Z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1033-10.2.0.5811</vt:lpwstr>
  </property>
</Properties>
</file>